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90" r:id="rId2"/>
    <p:sldId id="409" r:id="rId3"/>
    <p:sldId id="392" r:id="rId4"/>
    <p:sldId id="393" r:id="rId5"/>
    <p:sldId id="404" r:id="rId6"/>
    <p:sldId id="405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37" autoAdjust="0"/>
    <p:restoredTop sz="93883" autoAdjust="0"/>
  </p:normalViewPr>
  <p:slideViewPr>
    <p:cSldViewPr snapToGrid="0">
      <p:cViewPr varScale="1">
        <p:scale>
          <a:sx n="65" d="100"/>
          <a:sy n="65" d="100"/>
        </p:scale>
        <p:origin x="954" y="7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D156A-AD44-4602-879F-83A5847AFECA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D3B3-830A-4B08-9D53-832E7BF58A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84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Outline:</a:t>
            </a:r>
          </a:p>
          <a:p>
            <a:r>
              <a:rPr lang="en-US" altLang="zh-TW" dirty="0"/>
              <a:t>	Inverse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Invertibility</a:t>
            </a:r>
            <a:endParaRPr lang="en-US" altLang="zh-TW" dirty="0"/>
          </a:p>
          <a:p>
            <a:r>
              <a:rPr lang="en-US" altLang="zh-TW" dirty="0"/>
              <a:t>	elementary row operation</a:t>
            </a:r>
          </a:p>
          <a:p>
            <a:r>
              <a:rPr lang="en-US" altLang="zh-TW" dirty="0"/>
              <a:t>	in </a:t>
            </a:r>
            <a:r>
              <a:rPr lang="en-US" altLang="zh-TW" dirty="0" err="1"/>
              <a:t>generatl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4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05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66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00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28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95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05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02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90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85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58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75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8448-F7D9-4678-95EC-D14EAC3E6E3E}" type="datetimeFigureOut">
              <a:rPr lang="zh-TW" altLang="en-US" smtClean="0"/>
              <a:t>2020/10/16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8935-9C3C-4BE3-A8DD-E83D233D29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594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7" Type="http://schemas.openxmlformats.org/officeDocument/2006/relationships/image" Target="../media/image158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image" Target="../media/image1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6.png"/><Relationship Id="rId4" Type="http://schemas.openxmlformats.org/officeDocument/2006/relationships/image" Target="../media/image16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49D5A-05F8-48B3-93C1-4D65209051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516" r="9150" b="-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FFFFFF"/>
                </a:solidFill>
              </a:rPr>
              <a:t>Find Inverse </a:t>
            </a:r>
            <a:br>
              <a:rPr lang="en-US" altLang="zh-TW" b="1" dirty="0">
                <a:solidFill>
                  <a:srgbClr val="FFFFFF"/>
                </a:solidFill>
              </a:rPr>
            </a:br>
            <a:r>
              <a:rPr lang="en-US" altLang="zh-TW" b="1" dirty="0">
                <a:solidFill>
                  <a:srgbClr val="FFFFFF"/>
                </a:solidFill>
              </a:rPr>
              <a:t>of </a:t>
            </a:r>
            <a:r>
              <a:rPr lang="zh-TW" altLang="en-US" b="1" dirty="0">
                <a:solidFill>
                  <a:srgbClr val="FFFFFF"/>
                </a:solidFill>
              </a:rPr>
              <a:t> </a:t>
            </a:r>
            <a:r>
              <a:rPr lang="en-US" altLang="zh-TW" b="1" dirty="0">
                <a:solidFill>
                  <a:srgbClr val="FFFFFF"/>
                </a:solidFill>
              </a:rPr>
              <a:t>Matrix</a:t>
            </a:r>
            <a:endParaRPr lang="zh-TW" alt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44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 X 2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775795" y="2241321"/>
                <a:ext cx="1830437" cy="727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95" y="2241321"/>
                <a:ext cx="1830437" cy="7271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082280" y="5839551"/>
                <a:ext cx="49794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TW" sz="2800" dirty="0"/>
                  <a:t>, A is not invertible.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280" y="5839551"/>
                <a:ext cx="4979440" cy="430887"/>
              </a:xfrm>
              <a:prstGeom prst="rect">
                <a:avLst/>
              </a:prstGeom>
              <a:blipFill rotWithShape="0">
                <a:blip r:embed="rId3"/>
                <a:stretch>
                  <a:fillRect l="-4412" t="-23944" r="-2941" b="-492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328495" y="2191243"/>
                <a:ext cx="2195729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495" y="2191243"/>
                <a:ext cx="2195729" cy="8273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051891" y="2300698"/>
                <a:ext cx="24634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Find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891" y="2300698"/>
                <a:ext cx="2463459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5198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555045" y="3459171"/>
                <a:ext cx="3742627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045" y="3459171"/>
                <a:ext cx="3742627" cy="82734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600050" y="4592400"/>
                <a:ext cx="3943900" cy="809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𝑎𝑑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050" y="4592400"/>
                <a:ext cx="3943900" cy="80958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53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for Matrix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Let A be an n x n matrix. A is invertible if and only if </a:t>
            </a:r>
            <a:r>
              <a:rPr lang="en-US" altLang="zh-TW" dirty="0">
                <a:solidFill>
                  <a:srgbClr val="0000FF"/>
                </a:solidFill>
              </a:rPr>
              <a:t>the</a:t>
            </a:r>
            <a:r>
              <a:rPr lang="en-US" altLang="zh-TW" sz="2800" dirty="0">
                <a:solidFill>
                  <a:srgbClr val="0000FF"/>
                </a:solidFill>
              </a:rPr>
              <a:t> reduced row echelon form of A is I</a:t>
            </a:r>
            <a:r>
              <a:rPr lang="en-US" altLang="zh-TW" sz="2800" baseline="-25000" dirty="0">
                <a:solidFill>
                  <a:srgbClr val="0000FF"/>
                </a:solidFill>
              </a:rPr>
              <a:t>n</a:t>
            </a:r>
          </a:p>
          <a:p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2921813" y="3534121"/>
                <a:ext cx="26347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813" y="3534121"/>
                <a:ext cx="263476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3557922" y="4099944"/>
                <a:ext cx="6638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922" y="4099944"/>
                <a:ext cx="66383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/>
              <p:cNvSpPr txBox="1"/>
              <p:nvPr/>
            </p:nvSpPr>
            <p:spPr>
              <a:xfrm>
                <a:off x="5556573" y="3534120"/>
                <a:ext cx="753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573" y="3534120"/>
                <a:ext cx="75373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接點 9"/>
          <p:cNvCxnSpPr/>
          <p:nvPr/>
        </p:nvCxnSpPr>
        <p:spPr>
          <a:xfrm>
            <a:off x="2961344" y="3965007"/>
            <a:ext cx="159231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3342709" y="5063482"/>
                <a:ext cx="2681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709" y="5063482"/>
                <a:ext cx="268118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808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for Matrix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Let A be an n x n matrix. Transform [ A I</a:t>
            </a:r>
            <a:r>
              <a:rPr lang="en-US" altLang="zh-TW" baseline="-25000" dirty="0"/>
              <a:t>n</a:t>
            </a:r>
            <a:r>
              <a:rPr lang="en-US" altLang="zh-TW" dirty="0"/>
              <a:t> ] into its RREF [ R B ]</a:t>
            </a:r>
          </a:p>
          <a:p>
            <a:pPr lvl="1"/>
            <a:r>
              <a:rPr lang="en-US" altLang="zh-TW" sz="2800" dirty="0"/>
              <a:t>R is the RREF</a:t>
            </a:r>
            <a:r>
              <a:rPr lang="zh-TW" altLang="en-US" sz="2800" dirty="0"/>
              <a:t> </a:t>
            </a:r>
            <a:r>
              <a:rPr lang="en-US" altLang="zh-TW" sz="2800" dirty="0"/>
              <a:t>of A </a:t>
            </a:r>
          </a:p>
          <a:p>
            <a:pPr lvl="1"/>
            <a:r>
              <a:rPr lang="en-US" altLang="zh-TW" sz="2800" dirty="0"/>
              <a:t>B is a </a:t>
            </a:r>
            <a:r>
              <a:rPr lang="en-US" altLang="zh-TW" sz="2800" dirty="0" err="1"/>
              <a:t>nxn</a:t>
            </a:r>
            <a:r>
              <a:rPr lang="en-US" altLang="zh-TW" sz="2800" dirty="0"/>
              <a:t> matrix (not RREF)</a:t>
            </a:r>
            <a:endParaRPr lang="zh-TW" altLang="en-US" sz="2800" dirty="0"/>
          </a:p>
          <a:p>
            <a:r>
              <a:rPr lang="en-US" altLang="zh-TW" dirty="0"/>
              <a:t>If R = I</a:t>
            </a:r>
            <a:r>
              <a:rPr lang="en-US" altLang="zh-TW" baseline="-25000" dirty="0"/>
              <a:t>n</a:t>
            </a:r>
            <a:r>
              <a:rPr lang="en-US" altLang="zh-TW" dirty="0"/>
              <a:t>, then A is invertible</a:t>
            </a:r>
          </a:p>
          <a:p>
            <a:pPr lvl="1"/>
            <a:r>
              <a:rPr lang="en-US" altLang="zh-TW" sz="2800" dirty="0"/>
              <a:t>B = A</a:t>
            </a:r>
            <a:r>
              <a:rPr lang="en-US" altLang="zh-TW" sz="2800" baseline="30000" dirty="0"/>
              <a:t>-1</a:t>
            </a:r>
            <a:endParaRPr lang="zh-TW" altLang="en-US" sz="28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934664" y="4548119"/>
                <a:ext cx="2778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664" y="4548119"/>
                <a:ext cx="2778068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934664" y="5147097"/>
                <a:ext cx="28496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664" y="5147097"/>
                <a:ext cx="284962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536560" y="5734561"/>
                <a:ext cx="6638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560" y="5734561"/>
                <a:ext cx="663836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接點 14"/>
          <p:cNvCxnSpPr/>
          <p:nvPr/>
        </p:nvCxnSpPr>
        <p:spPr>
          <a:xfrm>
            <a:off x="5072320" y="5595959"/>
            <a:ext cx="159231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445879" y="5706150"/>
                <a:ext cx="3862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879" y="5706150"/>
                <a:ext cx="386260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接點 16"/>
          <p:cNvCxnSpPr/>
          <p:nvPr/>
        </p:nvCxnSpPr>
        <p:spPr>
          <a:xfrm>
            <a:off x="4386173" y="5611724"/>
            <a:ext cx="46625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321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for Matrix Inversion</a:t>
            </a:r>
            <a:endParaRPr lang="zh-TW" altLang="en-US" dirty="0"/>
          </a:p>
        </p:txBody>
      </p:sp>
      <p:pic>
        <p:nvPicPr>
          <p:cNvPr id="5" name="Picture 2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106680"/>
            <a:ext cx="3875947" cy="902831"/>
          </a:xfrm>
          <a:prstGeom prst="rect">
            <a:avLst/>
          </a:prstGeom>
        </p:spPr>
      </p:pic>
      <p:pic>
        <p:nvPicPr>
          <p:cNvPr id="6" name="Picture 6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394" y="3119797"/>
            <a:ext cx="3371959" cy="901261"/>
          </a:xfrm>
          <a:prstGeom prst="rect">
            <a:avLst/>
          </a:prstGeom>
        </p:spPr>
      </p:pic>
      <p:pic>
        <p:nvPicPr>
          <p:cNvPr id="7" name="Picture 13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356" y="4286443"/>
            <a:ext cx="2886134" cy="816565"/>
          </a:xfrm>
          <a:prstGeom prst="rect">
            <a:avLst/>
          </a:prstGeom>
        </p:spPr>
      </p:pic>
      <p:pic>
        <p:nvPicPr>
          <p:cNvPr id="8" name="Picture 14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19" y="4217991"/>
            <a:ext cx="3277751" cy="876081"/>
          </a:xfrm>
          <a:prstGeom prst="rect">
            <a:avLst/>
          </a:prstGeom>
        </p:spPr>
      </p:pic>
      <p:pic>
        <p:nvPicPr>
          <p:cNvPr id="9" name="Picture 15" descr="latex-image-1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65" y="5360983"/>
            <a:ext cx="3204525" cy="826055"/>
          </a:xfrm>
          <a:prstGeom prst="rect">
            <a:avLst/>
          </a:prstGeom>
        </p:spPr>
      </p:pic>
      <p:pic>
        <p:nvPicPr>
          <p:cNvPr id="11" name="Picture 18" descr="latex-image-1.pd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823" y="6345788"/>
            <a:ext cx="431800" cy="215900"/>
          </a:xfrm>
          <a:prstGeom prst="rect">
            <a:avLst/>
          </a:prstGeom>
        </p:spPr>
      </p:pic>
      <p:pic>
        <p:nvPicPr>
          <p:cNvPr id="12" name="Picture 1" descr="latex-image-1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81" y="1819621"/>
            <a:ext cx="2089439" cy="1010126"/>
          </a:xfrm>
          <a:prstGeom prst="rect">
            <a:avLst/>
          </a:prstGeom>
        </p:spPr>
      </p:pic>
      <p:sp>
        <p:nvSpPr>
          <p:cNvPr id="13" name="向右箭號 12"/>
          <p:cNvSpPr/>
          <p:nvPr/>
        </p:nvSpPr>
        <p:spPr>
          <a:xfrm>
            <a:off x="3034222" y="2172959"/>
            <a:ext cx="1698172" cy="3628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792313" y="2041719"/>
            <a:ext cx="537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</a:t>
            </a:r>
            <a:r>
              <a:rPr lang="en-US" altLang="zh-TW" sz="2800" baseline="-25000" dirty="0"/>
              <a:t>n</a:t>
            </a:r>
            <a:endParaRPr lang="zh-TW" altLang="en-US" sz="2800" baseline="-25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433464" y="2274206"/>
            <a:ext cx="156835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Invertible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074056" y="2421400"/>
            <a:ext cx="145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RREF</a:t>
            </a:r>
            <a:endParaRPr lang="zh-TW" altLang="en-US" sz="2800" dirty="0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6791" y="5285014"/>
            <a:ext cx="3410091" cy="902024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6371794" y="5252822"/>
            <a:ext cx="1638876" cy="902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24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for Matrix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Let A be an n x n matrix. Transform [ A I</a:t>
            </a:r>
            <a:r>
              <a:rPr lang="en-US" altLang="zh-TW" baseline="-25000" dirty="0"/>
              <a:t>n</a:t>
            </a:r>
            <a:r>
              <a:rPr lang="en-US" altLang="zh-TW" dirty="0"/>
              <a:t> ] into its RREF [ R B ]</a:t>
            </a:r>
          </a:p>
          <a:p>
            <a:pPr lvl="1"/>
            <a:r>
              <a:rPr lang="en-US" altLang="zh-TW" sz="2800" dirty="0"/>
              <a:t>R is the RREF</a:t>
            </a:r>
            <a:r>
              <a:rPr lang="zh-TW" altLang="en-US" sz="2800" dirty="0"/>
              <a:t> </a:t>
            </a:r>
            <a:r>
              <a:rPr lang="en-US" altLang="zh-TW" sz="2800" dirty="0"/>
              <a:t>of A </a:t>
            </a:r>
          </a:p>
          <a:p>
            <a:pPr lvl="1"/>
            <a:r>
              <a:rPr lang="en-US" altLang="zh-TW" sz="2800" dirty="0"/>
              <a:t>B is a </a:t>
            </a:r>
            <a:r>
              <a:rPr lang="en-US" altLang="zh-TW" sz="2800" dirty="0" err="1"/>
              <a:t>nxn</a:t>
            </a:r>
            <a:r>
              <a:rPr lang="en-US" altLang="zh-TW" sz="2800" dirty="0"/>
              <a:t> matrix (not RREF)</a:t>
            </a:r>
            <a:endParaRPr lang="zh-TW" altLang="en-US" sz="2800" dirty="0"/>
          </a:p>
          <a:p>
            <a:r>
              <a:rPr lang="en-US" altLang="zh-TW" dirty="0"/>
              <a:t>If R = I</a:t>
            </a:r>
            <a:r>
              <a:rPr lang="en-US" altLang="zh-TW" baseline="-25000" dirty="0"/>
              <a:t>n</a:t>
            </a:r>
            <a:r>
              <a:rPr lang="en-US" altLang="zh-TW" dirty="0"/>
              <a:t>, then A is invertible</a:t>
            </a:r>
          </a:p>
          <a:p>
            <a:pPr lvl="1"/>
            <a:r>
              <a:rPr lang="en-US" altLang="zh-TW" sz="2800" dirty="0"/>
              <a:t>B = A</a:t>
            </a:r>
            <a:r>
              <a:rPr lang="en-US" altLang="zh-TW" sz="2800" baseline="30000" dirty="0"/>
              <a:t>-1</a:t>
            </a:r>
            <a:endParaRPr lang="zh-TW" altLang="en-US" sz="2800" baseline="30000" dirty="0"/>
          </a:p>
          <a:p>
            <a:r>
              <a:rPr lang="en-US" altLang="zh-TW" dirty="0"/>
              <a:t>To find A</a:t>
            </a:r>
            <a:r>
              <a:rPr lang="en-US" altLang="zh-TW" baseline="30000" dirty="0"/>
              <a:t>-1</a:t>
            </a:r>
            <a:r>
              <a:rPr lang="en-US" altLang="zh-TW" dirty="0"/>
              <a:t>C, transform [ A C ] into its RREF [ R C’ ]</a:t>
            </a:r>
          </a:p>
          <a:p>
            <a:pPr lvl="1"/>
            <a:r>
              <a:rPr lang="en-US" altLang="zh-TW" sz="2800" dirty="0"/>
              <a:t>C’ = A</a:t>
            </a:r>
            <a:r>
              <a:rPr lang="en-US" altLang="zh-TW" sz="2800" baseline="30000" dirty="0"/>
              <a:t>-1</a:t>
            </a:r>
            <a:r>
              <a:rPr lang="en-US" altLang="zh-TW" sz="2800" dirty="0"/>
              <a:t>C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2191299" y="5712703"/>
                <a:ext cx="27188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299" y="5712703"/>
                <a:ext cx="271882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4969367" y="5716580"/>
                <a:ext cx="31574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367" y="5716580"/>
                <a:ext cx="315740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接點 6"/>
          <p:cNvCxnSpPr/>
          <p:nvPr/>
        </p:nvCxnSpPr>
        <p:spPr>
          <a:xfrm>
            <a:off x="6124065" y="6147467"/>
            <a:ext cx="146920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6604698" y="6282401"/>
                <a:ext cx="6638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698" y="6282401"/>
                <a:ext cx="66383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5426423" y="6282402"/>
                <a:ext cx="3862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423" y="6282402"/>
                <a:ext cx="38626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接點 11"/>
          <p:cNvCxnSpPr/>
          <p:nvPr/>
        </p:nvCxnSpPr>
        <p:spPr>
          <a:xfrm>
            <a:off x="5386428" y="6151742"/>
            <a:ext cx="46625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群組 14"/>
          <p:cNvGrpSpPr/>
          <p:nvPr/>
        </p:nvGrpSpPr>
        <p:grpSpPr>
          <a:xfrm>
            <a:off x="6094605" y="5052629"/>
            <a:ext cx="1884421" cy="682960"/>
            <a:chOff x="5578411" y="5082125"/>
            <a:chExt cx="1884421" cy="6829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/>
                <p:cNvSpPr txBox="1"/>
                <p:nvPr/>
              </p:nvSpPr>
              <p:spPr>
                <a:xfrm>
                  <a:off x="6073415" y="5082125"/>
                  <a:ext cx="89441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6" name="文字方塊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3415" y="5082125"/>
                  <a:ext cx="894412" cy="43088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左大括弧 13"/>
            <p:cNvSpPr/>
            <p:nvPr/>
          </p:nvSpPr>
          <p:spPr>
            <a:xfrm rot="5400000">
              <a:off x="6449535" y="4751788"/>
              <a:ext cx="142173" cy="1884421"/>
            </a:xfrm>
            <a:prstGeom prst="leftBrace">
              <a:avLst>
                <a:gd name="adj1" fmla="val 113774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738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254</Words>
  <Application>Microsoft Office PowerPoint</Application>
  <PresentationFormat>如螢幕大小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佈景主題</vt:lpstr>
      <vt:lpstr>Find Inverse  of  Matrix</vt:lpstr>
      <vt:lpstr>2 X 2 Matrix</vt:lpstr>
      <vt:lpstr>Algorithm for Matrix Inversion</vt:lpstr>
      <vt:lpstr>Algorithm for Matrix Inversion</vt:lpstr>
      <vt:lpstr>Algorithm for Matrix Inversion</vt:lpstr>
      <vt:lpstr>Algorithm for Matrix Inversion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Inverse  of  Matrix</dc:title>
  <dc:creator>Hung-yi Lee</dc:creator>
  <cp:lastModifiedBy>Hung-yi Lee</cp:lastModifiedBy>
  <cp:revision>2</cp:revision>
  <dcterms:created xsi:type="dcterms:W3CDTF">2020-10-15T16:09:01Z</dcterms:created>
  <dcterms:modified xsi:type="dcterms:W3CDTF">2020-10-15T16:13:35Z</dcterms:modified>
</cp:coreProperties>
</file>